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6" r:id="rId3"/>
    <p:sldId id="261" r:id="rId4"/>
    <p:sldId id="263" r:id="rId5"/>
    <p:sldId id="264" r:id="rId6"/>
    <p:sldId id="260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154"/>
    <a:srgbClr val="F5FBEF"/>
    <a:srgbClr val="CFEDB1"/>
    <a:srgbClr val="D0E08C"/>
    <a:srgbClr val="FA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>
        <p:scale>
          <a:sx n="60" d="100"/>
          <a:sy n="60" d="100"/>
        </p:scale>
        <p:origin x="1916" y="-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955FE01-920D-4BA9-9212-6E55A8BF55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2CA799-AF7C-4307-A9B4-49386981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D765-9100-4FE9-AFD9-F7EAFC4EEF11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9EBC2C-E72B-4BEA-9E00-04BD89155C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30F7A9-F599-436A-82A7-2E563F3F2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9651A-B686-469F-AB9A-5250534F5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553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DDAC3-9B7A-4C27-A39C-3227C4C4338D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0E491-5178-4C3C-B353-E4757A3134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1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279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557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8836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114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393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7672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3951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229" algn="l" defTabSz="452557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ce qu’est l’Unapei.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0E491-5178-4C3C-B353-E4757A3134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0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03F3-D14D-49FC-94BF-B25A5B9AB684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8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E5C4-EC9D-4E4B-A6FE-2A32C1845039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01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D634-10A1-435C-AAF1-16BE6B276D76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9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A2F0-33B0-46E0-A776-FD73D73D36F5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8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3DD8-FD66-4E8C-9027-376FC8BE0234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74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B921-0F40-4D9C-A68C-EFA59A565328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51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7367-3BC8-42FB-A4AD-D0530FDCD895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0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09F-3AFB-4C9D-ABC2-C3524072A00A}" type="datetime1">
              <a:rPr lang="fr-FR" smtClean="0"/>
              <a:t>24/06/2026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9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1C74-1408-4ADA-B5F3-7A545BC3D14C}" type="datetime1">
              <a:rPr lang="fr-FR" smtClean="0"/>
              <a:t>24/06/2026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1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E52F-21D2-425C-B8DB-21EC85896F53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3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DB8C-1359-4795-AD0F-147464CDC698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9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EB61A-8C08-4490-8789-4DA263737CD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5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sv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4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3.svg"/><Relationship Id="rId5" Type="http://schemas.openxmlformats.org/officeDocument/2006/relationships/image" Target="../media/image10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0.sv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svg"/><Relationship Id="rId4" Type="http://schemas.openxmlformats.org/officeDocument/2006/relationships/image" Target="../media/image10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1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1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01" y="350863"/>
            <a:ext cx="1460965" cy="118174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C4501F-7913-425D-A4DF-E35A05237059}"/>
              </a:ext>
            </a:extLst>
          </p:cNvPr>
          <p:cNvSpPr txBox="1"/>
          <p:nvPr/>
        </p:nvSpPr>
        <p:spPr>
          <a:xfrm>
            <a:off x="557561" y="649348"/>
            <a:ext cx="414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/>
                </a:solidFill>
              </a:rPr>
              <a:t>L’association </a:t>
            </a:r>
            <a:r>
              <a:rPr lang="fr-FR" sz="3200" dirty="0">
                <a:solidFill>
                  <a:schemeClr val="accent2"/>
                </a:solidFill>
              </a:rPr>
              <a:t>Nous Aussi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EB4130-C39E-4047-B157-E91B1732B74C}"/>
              </a:ext>
            </a:extLst>
          </p:cNvPr>
          <p:cNvSpPr txBox="1"/>
          <p:nvPr/>
        </p:nvSpPr>
        <p:spPr>
          <a:xfrm>
            <a:off x="617034" y="1884704"/>
            <a:ext cx="592263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L’association Nous Aussi est la première association d’</a:t>
            </a:r>
            <a:r>
              <a:rPr lang="fr-FR" b="1" dirty="0" err="1">
                <a:solidFill>
                  <a:schemeClr val="accent2"/>
                </a:solidFill>
              </a:rPr>
              <a:t>autoreprésentants</a:t>
            </a:r>
            <a:r>
              <a:rPr lang="fr-FR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dirty="0"/>
              <a:t>en situation de handicap de intellectuel en France.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Cela veut dire que l’association est </a:t>
            </a:r>
            <a:r>
              <a:rPr lang="fr-FR" b="1" dirty="0"/>
              <a:t>dirigée </a:t>
            </a:r>
          </a:p>
          <a:p>
            <a:pPr>
              <a:lnSpc>
                <a:spcPct val="150000"/>
              </a:lnSpc>
            </a:pPr>
            <a:r>
              <a:rPr lang="fr-FR" b="1" dirty="0"/>
              <a:t>par des personnes en situation de handicap intellectuel. 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dirty="0"/>
              <a:t>Nous Aussi a : </a:t>
            </a:r>
          </a:p>
          <a:p>
            <a:pPr>
              <a:lnSpc>
                <a:spcPct val="150000"/>
              </a:lnSpc>
            </a:pPr>
            <a:r>
              <a:rPr lang="fr-FR" dirty="0"/>
              <a:t>		Un </a:t>
            </a:r>
            <a:r>
              <a:rPr lang="fr-FR" b="1" dirty="0">
                <a:solidFill>
                  <a:schemeClr val="accent1"/>
                </a:solidFill>
              </a:rPr>
              <a:t>Bureau </a:t>
            </a:r>
          </a:p>
          <a:p>
            <a:pPr>
              <a:lnSpc>
                <a:spcPct val="150000"/>
              </a:lnSpc>
            </a:pPr>
            <a:r>
              <a:rPr lang="fr-FR" dirty="0"/>
              <a:t>		Un </a:t>
            </a:r>
            <a:r>
              <a:rPr lang="fr-FR" b="1" dirty="0">
                <a:solidFill>
                  <a:schemeClr val="accent1"/>
                </a:solidFill>
              </a:rPr>
              <a:t>Conseil d’Administration </a:t>
            </a:r>
          </a:p>
          <a:p>
            <a:pPr>
              <a:lnSpc>
                <a:spcPct val="150000"/>
              </a:lnSpc>
            </a:pPr>
            <a:r>
              <a:rPr lang="fr-FR" dirty="0"/>
              <a:t>		Des </a:t>
            </a:r>
            <a:r>
              <a:rPr lang="fr-FR" b="1" dirty="0">
                <a:solidFill>
                  <a:schemeClr val="accent1"/>
                </a:solidFill>
              </a:rPr>
              <a:t>délégations locales</a:t>
            </a:r>
          </a:p>
          <a:p>
            <a:pPr>
              <a:lnSpc>
                <a:spcPct val="150000"/>
              </a:lnSpc>
            </a:pPr>
            <a:r>
              <a:rPr lang="fr-FR" dirty="0"/>
              <a:t>		Une </a:t>
            </a:r>
            <a:r>
              <a:rPr lang="fr-FR" b="1" dirty="0">
                <a:solidFill>
                  <a:schemeClr val="accent1"/>
                </a:solidFill>
              </a:rPr>
              <a:t>équipe « support » </a:t>
            </a:r>
          </a:p>
          <a:p>
            <a:endParaRPr lang="fr-FR" dirty="0"/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Les adhérents de Nous Aussi sont aidés par </a:t>
            </a:r>
          </a:p>
          <a:p>
            <a:pPr>
              <a:lnSpc>
                <a:spcPct val="150000"/>
              </a:lnSpc>
            </a:pPr>
            <a:r>
              <a:rPr lang="fr-FR" dirty="0"/>
              <a:t>des </a:t>
            </a:r>
            <a:r>
              <a:rPr lang="fr-FR" b="1" dirty="0">
                <a:solidFill>
                  <a:schemeClr val="accent1"/>
                </a:solidFill>
              </a:rPr>
              <a:t>personnes de soutien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b="1" dirty="0"/>
              <a:t>		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7C1C38-2DBA-4B6A-9BD3-AB1FF7528E27}"/>
              </a:ext>
            </a:extLst>
          </p:cNvPr>
          <p:cNvSpPr/>
          <p:nvPr/>
        </p:nvSpPr>
        <p:spPr>
          <a:xfrm>
            <a:off x="1271238" y="5397189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956D7EA-18D3-4646-865D-EBCA65524EF9}"/>
              </a:ext>
            </a:extLst>
          </p:cNvPr>
          <p:cNvSpPr/>
          <p:nvPr/>
        </p:nvSpPr>
        <p:spPr>
          <a:xfrm>
            <a:off x="1274954" y="5823625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DD30C65-A057-42D7-9D7A-9F896D0C5BA4}"/>
              </a:ext>
            </a:extLst>
          </p:cNvPr>
          <p:cNvSpPr/>
          <p:nvPr/>
        </p:nvSpPr>
        <p:spPr>
          <a:xfrm>
            <a:off x="1271238" y="6225709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A01CCEB-61D0-452D-A930-AF07DB925FC5}"/>
              </a:ext>
            </a:extLst>
          </p:cNvPr>
          <p:cNvSpPr/>
          <p:nvPr/>
        </p:nvSpPr>
        <p:spPr>
          <a:xfrm>
            <a:off x="1271238" y="6628274"/>
            <a:ext cx="156117" cy="148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1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2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</a:t>
            </a:r>
            <a:r>
              <a:rPr lang="fr-FR" sz="2400" b="1" dirty="0"/>
              <a:t>Bureau</a:t>
            </a:r>
            <a:r>
              <a:rPr lang="fr-FR" sz="2400" dirty="0"/>
              <a:t> 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230751-3A12-488B-87D0-8B98377A918F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Bureau </a:t>
            </a:r>
          </a:p>
          <a:p>
            <a:r>
              <a:rPr lang="fr-FR" dirty="0"/>
              <a:t>dirigent l’association Nous Aussi. </a:t>
            </a:r>
          </a:p>
          <a:p>
            <a:endParaRPr lang="fr-FR" dirty="0"/>
          </a:p>
          <a:p>
            <a:r>
              <a:rPr lang="fr-FR" dirty="0"/>
              <a:t>Elles mettent en place ce qui est décidé </a:t>
            </a:r>
          </a:p>
          <a:p>
            <a:r>
              <a:rPr lang="fr-FR" dirty="0"/>
              <a:t>à l’Assemblée Générale.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que 19" descr="Réseaux sociaux">
            <a:extLst>
              <a:ext uri="{FF2B5EF4-FFF2-40B4-BE49-F238E27FC236}">
                <a16:creationId xmlns:a16="http://schemas.microsoft.com/office/drawing/2014/main" id="{578ADBF7-C7CB-41F7-A2AD-0350DD8FC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4988" y="1830392"/>
            <a:ext cx="663677" cy="66367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C640D2B-60B0-4712-872D-24A9A1DCA231}"/>
              </a:ext>
            </a:extLst>
          </p:cNvPr>
          <p:cNvSpPr/>
          <p:nvPr/>
        </p:nvSpPr>
        <p:spPr>
          <a:xfrm>
            <a:off x="2856185" y="3068028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4ED65-B5A8-405A-8227-9A6018B968B5}"/>
              </a:ext>
            </a:extLst>
          </p:cNvPr>
          <p:cNvSpPr>
            <a:spLocks noChangeAspect="1"/>
          </p:cNvSpPr>
          <p:nvPr/>
        </p:nvSpPr>
        <p:spPr>
          <a:xfrm>
            <a:off x="2928067" y="3121481"/>
            <a:ext cx="1001866" cy="14773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4071938" y="3577827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Florence Jablonski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Présidente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B628B303-1B0B-425D-84B1-E3089E5E6C29}"/>
              </a:ext>
            </a:extLst>
          </p:cNvPr>
          <p:cNvSpPr/>
          <p:nvPr/>
        </p:nvSpPr>
        <p:spPr>
          <a:xfrm>
            <a:off x="276720" y="5648455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Nicolas Morvan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C5F78D-BBAA-4EF9-8F66-23B0A86CF2EC}"/>
              </a:ext>
            </a:extLst>
          </p:cNvPr>
          <p:cNvSpPr/>
          <p:nvPr/>
        </p:nvSpPr>
        <p:spPr>
          <a:xfrm>
            <a:off x="2142280" y="5151862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463EE3-6CDA-435E-AB8B-62DC0099B13A}"/>
              </a:ext>
            </a:extLst>
          </p:cNvPr>
          <p:cNvSpPr/>
          <p:nvPr/>
        </p:nvSpPr>
        <p:spPr>
          <a:xfrm>
            <a:off x="3641974" y="5151862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E927DC-59CC-4A34-AC1B-E63FC225E637}"/>
              </a:ext>
            </a:extLst>
          </p:cNvPr>
          <p:cNvSpPr/>
          <p:nvPr/>
        </p:nvSpPr>
        <p:spPr>
          <a:xfrm>
            <a:off x="2142280" y="7298900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592D89-BEAE-461E-8E0F-CFA2471C276E}"/>
              </a:ext>
            </a:extLst>
          </p:cNvPr>
          <p:cNvSpPr/>
          <p:nvPr/>
        </p:nvSpPr>
        <p:spPr>
          <a:xfrm>
            <a:off x="3641974" y="7298900"/>
            <a:ext cx="932658" cy="1589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2D1863AC-FD81-4AFE-A4BD-BE37B52075EF}"/>
              </a:ext>
            </a:extLst>
          </p:cNvPr>
          <p:cNvSpPr/>
          <p:nvPr/>
        </p:nvSpPr>
        <p:spPr>
          <a:xfrm>
            <a:off x="276720" y="7801692"/>
            <a:ext cx="1652587" cy="847007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Isabelle Vandenbavière </a:t>
            </a:r>
            <a:r>
              <a:rPr lang="fr-FR" sz="1400" dirty="0">
                <a:solidFill>
                  <a:schemeClr val="tx1"/>
                </a:solidFill>
              </a:rPr>
              <a:t>Secrétaire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AEEEF15F-A111-4186-96CB-5D72CD48E4C0}"/>
              </a:ext>
            </a:extLst>
          </p:cNvPr>
          <p:cNvSpPr/>
          <p:nvPr/>
        </p:nvSpPr>
        <p:spPr>
          <a:xfrm>
            <a:off x="4928693" y="7807990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Guylaine Layec,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Trésorière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8698DCC8-3F94-4A33-B14F-345214D9D9E3}"/>
              </a:ext>
            </a:extLst>
          </p:cNvPr>
          <p:cNvSpPr/>
          <p:nvPr/>
        </p:nvSpPr>
        <p:spPr>
          <a:xfrm>
            <a:off x="4928692" y="5648455"/>
            <a:ext cx="1652587" cy="591048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Moïse Bouet</a:t>
            </a:r>
            <a:r>
              <a:rPr lang="fr-FR" sz="1400" dirty="0">
                <a:solidFill>
                  <a:schemeClr val="tx1"/>
                </a:solidFill>
              </a:rPr>
              <a:t>, 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14496-BCCE-43D1-9F2F-EA69DE531556}"/>
              </a:ext>
            </a:extLst>
          </p:cNvPr>
          <p:cNvSpPr>
            <a:spLocks noChangeAspect="1"/>
          </p:cNvSpPr>
          <p:nvPr/>
        </p:nvSpPr>
        <p:spPr>
          <a:xfrm>
            <a:off x="3753375" y="5205315"/>
            <a:ext cx="1001866" cy="14773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0138AE-42F9-48B9-89AE-BDD5AB1A1FAE}"/>
              </a:ext>
            </a:extLst>
          </p:cNvPr>
          <p:cNvSpPr>
            <a:spLocks noChangeAspect="1"/>
          </p:cNvSpPr>
          <p:nvPr/>
        </p:nvSpPr>
        <p:spPr>
          <a:xfrm>
            <a:off x="2286045" y="5216793"/>
            <a:ext cx="1001866" cy="147732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08474C-244B-457E-A583-6E8427A6B1A4}"/>
              </a:ext>
            </a:extLst>
          </p:cNvPr>
          <p:cNvSpPr>
            <a:spLocks noChangeAspect="1"/>
          </p:cNvSpPr>
          <p:nvPr/>
        </p:nvSpPr>
        <p:spPr>
          <a:xfrm>
            <a:off x="2283368" y="7353222"/>
            <a:ext cx="1001866" cy="147732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E88C83-6E9A-47D7-8D98-C3B07F96BD91}"/>
              </a:ext>
            </a:extLst>
          </p:cNvPr>
          <p:cNvSpPr>
            <a:spLocks noChangeAspect="1"/>
          </p:cNvSpPr>
          <p:nvPr/>
        </p:nvSpPr>
        <p:spPr>
          <a:xfrm>
            <a:off x="3841597" y="7353222"/>
            <a:ext cx="1001866" cy="147732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68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 </a:t>
            </a:r>
            <a:r>
              <a:rPr lang="fr-FR" sz="2400" b="1" dirty="0"/>
              <a:t>Conseil d’Administration</a:t>
            </a:r>
            <a:endParaRPr lang="fr-FR" sz="2400" dirty="0"/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40D2B-60B0-4712-872D-24A9A1DCA231}"/>
              </a:ext>
            </a:extLst>
          </p:cNvPr>
          <p:cNvSpPr/>
          <p:nvPr/>
        </p:nvSpPr>
        <p:spPr>
          <a:xfrm>
            <a:off x="787120" y="337572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4ED65-B5A8-405A-8227-9A6018B968B5}"/>
              </a:ext>
            </a:extLst>
          </p:cNvPr>
          <p:cNvSpPr>
            <a:spLocks noChangeAspect="1"/>
          </p:cNvSpPr>
          <p:nvPr/>
        </p:nvSpPr>
        <p:spPr>
          <a:xfrm>
            <a:off x="859002" y="3429179"/>
            <a:ext cx="1001866" cy="14773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2744763" y="5111586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Moïse Bouet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Santé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7A2AFF-D0FD-4656-B935-64F7A014081D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CA</a:t>
            </a:r>
          </a:p>
          <a:p>
            <a:r>
              <a:rPr lang="fr-FR" dirty="0"/>
              <a:t>organisent la vie associative de Nous Aussi</a:t>
            </a:r>
          </a:p>
          <a:p>
            <a:endParaRPr lang="fr-FR" dirty="0"/>
          </a:p>
          <a:p>
            <a:r>
              <a:rPr lang="fr-FR" dirty="0"/>
              <a:t>Les membres du CA peuvent aussi </a:t>
            </a:r>
          </a:p>
          <a:p>
            <a:r>
              <a:rPr lang="fr-FR" dirty="0"/>
              <a:t>être nommés au Bureau de Nous Aussi. </a:t>
            </a:r>
          </a:p>
        </p:txBody>
      </p:sp>
      <p:pic>
        <p:nvPicPr>
          <p:cNvPr id="27" name="Graphique 26" descr="Brainstorming de groupe">
            <a:extLst>
              <a:ext uri="{FF2B5EF4-FFF2-40B4-BE49-F238E27FC236}">
                <a16:creationId xmlns:a16="http://schemas.microsoft.com/office/drawing/2014/main" id="{31892DFC-2D97-4628-B7C7-CF2A882F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313" y="1857431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64EA7-86E5-49D3-8216-7B08DD135144}"/>
              </a:ext>
            </a:extLst>
          </p:cNvPr>
          <p:cNvSpPr/>
          <p:nvPr/>
        </p:nvSpPr>
        <p:spPr>
          <a:xfrm>
            <a:off x="3084905" y="3373020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9C14C-9378-42EF-9304-926E03B837CF}"/>
              </a:ext>
            </a:extLst>
          </p:cNvPr>
          <p:cNvSpPr/>
          <p:nvPr/>
        </p:nvSpPr>
        <p:spPr>
          <a:xfrm>
            <a:off x="5241600" y="338695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C0FDFAE4-6F1F-472B-9079-558BE5EF3A1D}"/>
              </a:ext>
            </a:extLst>
          </p:cNvPr>
          <p:cNvSpPr/>
          <p:nvPr/>
        </p:nvSpPr>
        <p:spPr>
          <a:xfrm>
            <a:off x="676507" y="5111585"/>
            <a:ext cx="1652587" cy="1360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Florence Jablonski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Présidente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Référente Europe et transformation de l’offre</a:t>
            </a:r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9862C751-63AC-4B28-86BE-D2EEF9DE5B0C}"/>
              </a:ext>
            </a:extLst>
          </p:cNvPr>
          <p:cNvSpPr/>
          <p:nvPr/>
        </p:nvSpPr>
        <p:spPr>
          <a:xfrm>
            <a:off x="4813019" y="5088620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Nicolas Morvan,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Vice-Président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Tourisme Adapté et Sports adaptés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28DE78-B299-4588-9030-FCE98AF2147E}"/>
              </a:ext>
            </a:extLst>
          </p:cNvPr>
          <p:cNvSpPr/>
          <p:nvPr/>
        </p:nvSpPr>
        <p:spPr>
          <a:xfrm>
            <a:off x="787120" y="654094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53C020F6-A4F1-42EE-8D5F-60962BF85A41}"/>
              </a:ext>
            </a:extLst>
          </p:cNvPr>
          <p:cNvSpPr/>
          <p:nvPr/>
        </p:nvSpPr>
        <p:spPr>
          <a:xfrm>
            <a:off x="2700848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Olivier Cruchon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Emploi et secteur ordinaire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167D20-C15A-4ED2-AD2E-CAFC81BA5FAB}"/>
              </a:ext>
            </a:extLst>
          </p:cNvPr>
          <p:cNvSpPr/>
          <p:nvPr/>
        </p:nvSpPr>
        <p:spPr>
          <a:xfrm>
            <a:off x="3084905" y="6538239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07A876B-8E02-4903-B101-8D10C00BE797}"/>
              </a:ext>
            </a:extLst>
          </p:cNvPr>
          <p:cNvSpPr>
            <a:spLocks noChangeAspect="1"/>
          </p:cNvSpPr>
          <p:nvPr/>
        </p:nvSpPr>
        <p:spPr>
          <a:xfrm>
            <a:off x="3156787" y="6591692"/>
            <a:ext cx="1001866" cy="14773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5170C33-F0DF-4C8B-8655-88841560F6A3}"/>
              </a:ext>
            </a:extLst>
          </p:cNvPr>
          <p:cNvSpPr/>
          <p:nvPr/>
        </p:nvSpPr>
        <p:spPr>
          <a:xfrm>
            <a:off x="5241600" y="655217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069277D1-7F38-44B6-8E60-7984A7BC273E}"/>
              </a:ext>
            </a:extLst>
          </p:cNvPr>
          <p:cNvSpPr/>
          <p:nvPr/>
        </p:nvSpPr>
        <p:spPr>
          <a:xfrm>
            <a:off x="676507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Isabelle Vandenbavière,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Secrétaire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Référente S3A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E73FF214-8CCF-4B4A-977E-8EF746C23115}"/>
              </a:ext>
            </a:extLst>
          </p:cNvPr>
          <p:cNvSpPr/>
          <p:nvPr/>
        </p:nvSpPr>
        <p:spPr>
          <a:xfrm>
            <a:off x="4813019" y="8253839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Kévin Ferlin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Tourisme et Loisirs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30885D-CC85-48EF-87A9-34BD6340F7F7}"/>
              </a:ext>
            </a:extLst>
          </p:cNvPr>
          <p:cNvSpPr>
            <a:spLocks noChangeAspect="1"/>
          </p:cNvSpPr>
          <p:nvPr/>
        </p:nvSpPr>
        <p:spPr>
          <a:xfrm>
            <a:off x="3156787" y="3440409"/>
            <a:ext cx="1001866" cy="147732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204C3A-D571-43FA-B768-9C7FF0DBE8B3}"/>
              </a:ext>
            </a:extLst>
          </p:cNvPr>
          <p:cNvSpPr>
            <a:spLocks noChangeAspect="1"/>
          </p:cNvSpPr>
          <p:nvPr/>
        </p:nvSpPr>
        <p:spPr>
          <a:xfrm>
            <a:off x="5317845" y="3455204"/>
            <a:ext cx="1001866" cy="147732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AFDFDD-0CB3-42D8-8B6A-426540D67F9E}"/>
              </a:ext>
            </a:extLst>
          </p:cNvPr>
          <p:cNvSpPr>
            <a:spLocks noChangeAspect="1"/>
          </p:cNvSpPr>
          <p:nvPr/>
        </p:nvSpPr>
        <p:spPr>
          <a:xfrm>
            <a:off x="889396" y="6584171"/>
            <a:ext cx="1001866" cy="147732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377BED-1019-4278-8DF5-8F4788E7F9D2}"/>
              </a:ext>
            </a:extLst>
          </p:cNvPr>
          <p:cNvSpPr/>
          <p:nvPr/>
        </p:nvSpPr>
        <p:spPr>
          <a:xfrm>
            <a:off x="5348563" y="6591692"/>
            <a:ext cx="1001866" cy="146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 descr="Profil masculin">
            <a:extLst>
              <a:ext uri="{FF2B5EF4-FFF2-40B4-BE49-F238E27FC236}">
                <a16:creationId xmlns:a16="http://schemas.microsoft.com/office/drawing/2014/main" id="{AE6E8B11-2393-48CB-8722-8EE0F46896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26383" y="6822026"/>
            <a:ext cx="1139223" cy="11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 </a:t>
            </a:r>
            <a:r>
              <a:rPr lang="fr-FR" sz="2400" b="1" dirty="0"/>
              <a:t>Conseil d’Administration</a:t>
            </a:r>
            <a:endParaRPr lang="fr-FR" sz="2400" dirty="0"/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40D2B-60B0-4712-872D-24A9A1DCA231}"/>
              </a:ext>
            </a:extLst>
          </p:cNvPr>
          <p:cNvSpPr/>
          <p:nvPr/>
        </p:nvSpPr>
        <p:spPr>
          <a:xfrm>
            <a:off x="787120" y="337572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F4ED65-B5A8-405A-8227-9A6018B968B5}"/>
              </a:ext>
            </a:extLst>
          </p:cNvPr>
          <p:cNvSpPr>
            <a:spLocks noChangeAspect="1"/>
          </p:cNvSpPr>
          <p:nvPr/>
        </p:nvSpPr>
        <p:spPr>
          <a:xfrm>
            <a:off x="859002" y="3429179"/>
            <a:ext cx="1001866" cy="14773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2744763" y="5111586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Guylaine Layec,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Trésorière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7A2AFF-D0FD-4656-B935-64F7A014081D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CA</a:t>
            </a:r>
          </a:p>
          <a:p>
            <a:r>
              <a:rPr lang="fr-FR" dirty="0"/>
              <a:t>organisent la vie associative de Nous Aussi</a:t>
            </a:r>
          </a:p>
          <a:p>
            <a:endParaRPr lang="fr-FR" dirty="0"/>
          </a:p>
          <a:p>
            <a:r>
              <a:rPr lang="fr-FR" dirty="0"/>
              <a:t>Les membres du CA peuvent aussi </a:t>
            </a:r>
          </a:p>
          <a:p>
            <a:r>
              <a:rPr lang="fr-FR" dirty="0"/>
              <a:t>être nommés au Bureau de Nous Aussi. </a:t>
            </a:r>
          </a:p>
        </p:txBody>
      </p:sp>
      <p:pic>
        <p:nvPicPr>
          <p:cNvPr id="27" name="Graphique 26" descr="Brainstorming de groupe">
            <a:extLst>
              <a:ext uri="{FF2B5EF4-FFF2-40B4-BE49-F238E27FC236}">
                <a16:creationId xmlns:a16="http://schemas.microsoft.com/office/drawing/2014/main" id="{31892DFC-2D97-4628-B7C7-CF2A882FF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313" y="1857431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64EA7-86E5-49D3-8216-7B08DD135144}"/>
              </a:ext>
            </a:extLst>
          </p:cNvPr>
          <p:cNvSpPr/>
          <p:nvPr/>
        </p:nvSpPr>
        <p:spPr>
          <a:xfrm>
            <a:off x="3084905" y="3373020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06E7DA-9522-4541-814E-7D9490D248DA}"/>
              </a:ext>
            </a:extLst>
          </p:cNvPr>
          <p:cNvSpPr>
            <a:spLocks noChangeAspect="1"/>
          </p:cNvSpPr>
          <p:nvPr/>
        </p:nvSpPr>
        <p:spPr>
          <a:xfrm>
            <a:off x="3156787" y="3426473"/>
            <a:ext cx="1001866" cy="147732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9C14C-9378-42EF-9304-926E03B837CF}"/>
              </a:ext>
            </a:extLst>
          </p:cNvPr>
          <p:cNvSpPr/>
          <p:nvPr/>
        </p:nvSpPr>
        <p:spPr>
          <a:xfrm>
            <a:off x="5241600" y="3386956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 : coins arrondis 84">
            <a:extLst>
              <a:ext uri="{FF2B5EF4-FFF2-40B4-BE49-F238E27FC236}">
                <a16:creationId xmlns:a16="http://schemas.microsoft.com/office/drawing/2014/main" id="{C0FDFAE4-6F1F-472B-9079-558BE5EF3A1D}"/>
              </a:ext>
            </a:extLst>
          </p:cNvPr>
          <p:cNvSpPr/>
          <p:nvPr/>
        </p:nvSpPr>
        <p:spPr>
          <a:xfrm>
            <a:off x="676507" y="5111586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Sylvain Gobillot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Santé</a:t>
            </a:r>
          </a:p>
        </p:txBody>
      </p:sp>
      <p:sp>
        <p:nvSpPr>
          <p:cNvPr id="86" name="Rectangle : coins arrondis 85">
            <a:extLst>
              <a:ext uri="{FF2B5EF4-FFF2-40B4-BE49-F238E27FC236}">
                <a16:creationId xmlns:a16="http://schemas.microsoft.com/office/drawing/2014/main" id="{9862C751-63AC-4B28-86BE-D2EEF9DE5B0C}"/>
              </a:ext>
            </a:extLst>
          </p:cNvPr>
          <p:cNvSpPr/>
          <p:nvPr/>
        </p:nvSpPr>
        <p:spPr>
          <a:xfrm>
            <a:off x="4813019" y="5088620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Valentin Becue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Habitat</a:t>
            </a:r>
          </a:p>
          <a:p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28DE78-B299-4588-9030-FCE98AF2147E}"/>
              </a:ext>
            </a:extLst>
          </p:cNvPr>
          <p:cNvSpPr/>
          <p:nvPr/>
        </p:nvSpPr>
        <p:spPr>
          <a:xfrm>
            <a:off x="787120" y="654094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53C020F6-A4F1-42EE-8D5F-60962BF85A41}"/>
              </a:ext>
            </a:extLst>
          </p:cNvPr>
          <p:cNvSpPr/>
          <p:nvPr/>
        </p:nvSpPr>
        <p:spPr>
          <a:xfrm>
            <a:off x="2744763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Christophe Delliere,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167D20-C15A-4ED2-AD2E-CAFC81BA5FAB}"/>
              </a:ext>
            </a:extLst>
          </p:cNvPr>
          <p:cNvSpPr/>
          <p:nvPr/>
        </p:nvSpPr>
        <p:spPr>
          <a:xfrm>
            <a:off x="3084905" y="6538239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5170C33-F0DF-4C8B-8655-88841560F6A3}"/>
              </a:ext>
            </a:extLst>
          </p:cNvPr>
          <p:cNvSpPr/>
          <p:nvPr/>
        </p:nvSpPr>
        <p:spPr>
          <a:xfrm>
            <a:off x="5241600" y="6552175"/>
            <a:ext cx="932658" cy="1589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5BA0487-B966-4CDD-92BE-C60C0EA600D1}"/>
              </a:ext>
            </a:extLst>
          </p:cNvPr>
          <p:cNvSpPr>
            <a:spLocks noChangeAspect="1"/>
          </p:cNvSpPr>
          <p:nvPr/>
        </p:nvSpPr>
        <p:spPr>
          <a:xfrm>
            <a:off x="5340947" y="6602566"/>
            <a:ext cx="1001866" cy="147732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 : coins arrondis 93">
            <a:extLst>
              <a:ext uri="{FF2B5EF4-FFF2-40B4-BE49-F238E27FC236}">
                <a16:creationId xmlns:a16="http://schemas.microsoft.com/office/drawing/2014/main" id="{069277D1-7F38-44B6-8E60-7984A7BC273E}"/>
              </a:ext>
            </a:extLst>
          </p:cNvPr>
          <p:cNvSpPr/>
          <p:nvPr/>
        </p:nvSpPr>
        <p:spPr>
          <a:xfrm>
            <a:off x="676507" y="8276805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Manuel Bultez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Emploi STPA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E73FF214-8CCF-4B4A-977E-8EF746C23115}"/>
              </a:ext>
            </a:extLst>
          </p:cNvPr>
          <p:cNvSpPr/>
          <p:nvPr/>
        </p:nvSpPr>
        <p:spPr>
          <a:xfrm>
            <a:off x="4813019" y="8253839"/>
            <a:ext cx="1652587" cy="12074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Olivier Raine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r>
              <a:rPr lang="fr-FR" sz="1400" dirty="0">
                <a:solidFill>
                  <a:schemeClr val="tx1"/>
                </a:solidFill>
              </a:rPr>
              <a:t>Administrateur général</a:t>
            </a:r>
          </a:p>
          <a:p>
            <a:r>
              <a:rPr lang="fr-FR" sz="1200" dirty="0">
                <a:solidFill>
                  <a:schemeClr val="tx1"/>
                </a:solidFill>
              </a:rPr>
              <a:t>Référent Droit </a:t>
            </a:r>
          </a:p>
          <a:p>
            <a:r>
              <a:rPr lang="fr-FR" sz="1200" dirty="0">
                <a:solidFill>
                  <a:schemeClr val="tx1"/>
                </a:solidFill>
              </a:rPr>
              <a:t>de vote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5BDEED-965E-4DF0-8C99-0E1CCD00E2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147" r="9305"/>
          <a:stretch/>
        </p:blipFill>
        <p:spPr>
          <a:xfrm>
            <a:off x="5373418" y="3468208"/>
            <a:ext cx="1036278" cy="14550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3AB0C0-915C-40A7-A86B-2C49D5B17A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r="4062"/>
          <a:stretch/>
        </p:blipFill>
        <p:spPr>
          <a:xfrm>
            <a:off x="3184218" y="6594411"/>
            <a:ext cx="1007313" cy="14773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66F292-B245-4830-A72B-EB59F29CAE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-1349"/>
          <a:stretch/>
        </p:blipFill>
        <p:spPr>
          <a:xfrm>
            <a:off x="929664" y="6602566"/>
            <a:ext cx="1046916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B3C7565-04C5-49E1-AA63-F2CA21CA1CF8}"/>
              </a:ext>
            </a:extLst>
          </p:cNvPr>
          <p:cNvSpPr/>
          <p:nvPr/>
        </p:nvSpPr>
        <p:spPr>
          <a:xfrm>
            <a:off x="2589015" y="3210583"/>
            <a:ext cx="3950651" cy="3333750"/>
          </a:xfrm>
          <a:prstGeom prst="roundRect">
            <a:avLst/>
          </a:prstGeom>
          <a:solidFill>
            <a:srgbClr val="F5FBE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 </a:t>
            </a:r>
            <a:r>
              <a:rPr lang="fr-FR" sz="2400" b="1" dirty="0"/>
              <a:t>Conseil d’Administration</a:t>
            </a:r>
            <a:endParaRPr lang="fr-FR" sz="2400" dirty="0"/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04EDBB21-CA54-4788-A780-A54C8C91F96A}"/>
              </a:ext>
            </a:extLst>
          </p:cNvPr>
          <p:cNvSpPr/>
          <p:nvPr/>
        </p:nvSpPr>
        <p:spPr>
          <a:xfrm>
            <a:off x="2744763" y="5111586"/>
            <a:ext cx="1652587" cy="1207406"/>
          </a:xfrm>
          <a:prstGeom prst="roundRect">
            <a:avLst/>
          </a:prstGeom>
          <a:solidFill>
            <a:srgbClr val="D0E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tx1"/>
                </a:solidFill>
              </a:rPr>
              <a:t>Jean-Luc Chorier, 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Administrateur </a:t>
            </a:r>
          </a:p>
          <a:p>
            <a:r>
              <a:rPr lang="fr-FR" sz="1400" dirty="0">
                <a:solidFill>
                  <a:schemeClr val="tx1"/>
                </a:solidFill>
              </a:rPr>
              <a:t>Représentant </a:t>
            </a:r>
          </a:p>
          <a:p>
            <a:r>
              <a:rPr lang="fr-FR" sz="1400" dirty="0">
                <a:solidFill>
                  <a:schemeClr val="tx1"/>
                </a:solidFill>
              </a:rPr>
              <a:t>de l’Unapei 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7A2AFF-D0FD-4656-B935-64F7A014081D}"/>
              </a:ext>
            </a:extLst>
          </p:cNvPr>
          <p:cNvSpPr txBox="1"/>
          <p:nvPr/>
        </p:nvSpPr>
        <p:spPr>
          <a:xfrm>
            <a:off x="920815" y="1423569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personnes membres du CA</a:t>
            </a:r>
          </a:p>
          <a:p>
            <a:r>
              <a:rPr lang="fr-FR" dirty="0"/>
              <a:t>organisent la vie associative de Nous Aussi</a:t>
            </a:r>
          </a:p>
          <a:p>
            <a:endParaRPr lang="fr-FR" dirty="0"/>
          </a:p>
          <a:p>
            <a:r>
              <a:rPr lang="fr-FR" dirty="0"/>
              <a:t>Les membres du CA peuvent aussi </a:t>
            </a:r>
          </a:p>
          <a:p>
            <a:r>
              <a:rPr lang="fr-FR" dirty="0"/>
              <a:t>être nommés au Bureau de Nous Aussi. </a:t>
            </a:r>
          </a:p>
        </p:txBody>
      </p:sp>
      <p:pic>
        <p:nvPicPr>
          <p:cNvPr id="27" name="Graphique 26" descr="Brainstorming de groupe">
            <a:extLst>
              <a:ext uri="{FF2B5EF4-FFF2-40B4-BE49-F238E27FC236}">
                <a16:creationId xmlns:a16="http://schemas.microsoft.com/office/drawing/2014/main" id="{31892DFC-2D97-4628-B7C7-CF2A882FF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9313" y="1857431"/>
            <a:ext cx="609600" cy="609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2D64EA7-86E5-49D3-8216-7B08DD135144}"/>
              </a:ext>
            </a:extLst>
          </p:cNvPr>
          <p:cNvSpPr/>
          <p:nvPr/>
        </p:nvSpPr>
        <p:spPr>
          <a:xfrm>
            <a:off x="3084905" y="3373020"/>
            <a:ext cx="932658" cy="15896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06E7DA-9522-4541-814E-7D9490D248DA}"/>
              </a:ext>
            </a:extLst>
          </p:cNvPr>
          <p:cNvSpPr>
            <a:spLocks noChangeAspect="1"/>
          </p:cNvSpPr>
          <p:nvPr/>
        </p:nvSpPr>
        <p:spPr>
          <a:xfrm>
            <a:off x="3156787" y="3426473"/>
            <a:ext cx="1001866" cy="14773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Mesure d'habilitation familiale, le Guide UNAPEI – CENTRE ...">
            <a:extLst>
              <a:ext uri="{FF2B5EF4-FFF2-40B4-BE49-F238E27FC236}">
                <a16:creationId xmlns:a16="http://schemas.microsoft.com/office/drawing/2014/main" id="{A6D0A89C-9735-45D6-BCD7-4A699FF4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39" y="5134442"/>
            <a:ext cx="1838325" cy="109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7FD7F4-2B48-4403-8A4A-8646614C3431}"/>
              </a:ext>
            </a:extLst>
          </p:cNvPr>
          <p:cNvSpPr txBox="1"/>
          <p:nvPr/>
        </p:nvSpPr>
        <p:spPr>
          <a:xfrm>
            <a:off x="4465930" y="3850800"/>
            <a:ext cx="2145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Nous Aussi est soutenu </a:t>
            </a:r>
          </a:p>
          <a:p>
            <a:r>
              <a:rPr lang="fr-FR" sz="1400" dirty="0"/>
              <a:t>par l’Unapei </a:t>
            </a:r>
          </a:p>
          <a:p>
            <a:r>
              <a:rPr lang="fr-FR" sz="1400" dirty="0"/>
              <a:t>depuis sa création. 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1E84FB8C-3ED6-4299-8DD1-A71BDA1D9CC5}"/>
              </a:ext>
            </a:extLst>
          </p:cNvPr>
          <p:cNvSpPr/>
          <p:nvPr/>
        </p:nvSpPr>
        <p:spPr>
          <a:xfrm>
            <a:off x="676507" y="7206152"/>
            <a:ext cx="3720843" cy="170934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Les personnes de soutien</a:t>
            </a:r>
          </a:p>
          <a:p>
            <a:endParaRPr lang="fr-FR" sz="16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Les administrateurs de Nous Aussi </a:t>
            </a:r>
          </a:p>
          <a:p>
            <a:r>
              <a:rPr lang="fr-FR" sz="1400">
                <a:solidFill>
                  <a:schemeClr val="tx1"/>
                </a:solidFill>
              </a:rPr>
              <a:t>sont soutenus avant, </a:t>
            </a:r>
            <a:r>
              <a:rPr lang="fr-FR" sz="1400" dirty="0">
                <a:solidFill>
                  <a:schemeClr val="tx1"/>
                </a:solidFill>
              </a:rPr>
              <a:t>pendant </a:t>
            </a:r>
          </a:p>
          <a:p>
            <a:r>
              <a:rPr lang="fr-FR" sz="1400" dirty="0">
                <a:solidFill>
                  <a:schemeClr val="tx1"/>
                </a:solidFill>
              </a:rPr>
              <a:t>et après les réunions </a:t>
            </a:r>
          </a:p>
          <a:p>
            <a:r>
              <a:rPr lang="fr-FR" sz="1400" dirty="0">
                <a:solidFill>
                  <a:schemeClr val="tx1"/>
                </a:solidFill>
              </a:rPr>
              <a:t>par des personnes de soutien.</a:t>
            </a:r>
          </a:p>
        </p:txBody>
      </p:sp>
      <p:pic>
        <p:nvPicPr>
          <p:cNvPr id="11" name="Graphique 10" descr="Groupe d’hommes">
            <a:extLst>
              <a:ext uri="{FF2B5EF4-FFF2-40B4-BE49-F238E27FC236}">
                <a16:creationId xmlns:a16="http://schemas.microsoft.com/office/drawing/2014/main" id="{DFDBC18C-AF6A-4403-9195-ADA4B40DD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8214" y="7711635"/>
            <a:ext cx="698373" cy="698373"/>
          </a:xfrm>
          <a:prstGeom prst="rect">
            <a:avLst/>
          </a:prstGeom>
        </p:spPr>
      </p:pic>
      <p:pic>
        <p:nvPicPr>
          <p:cNvPr id="13" name="Graphique 12" descr="Tchin-tchin">
            <a:extLst>
              <a:ext uri="{FF2B5EF4-FFF2-40B4-BE49-F238E27FC236}">
                <a16:creationId xmlns:a16="http://schemas.microsoft.com/office/drawing/2014/main" id="{A68547E8-373B-4C06-9054-8476F5992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7997" y="7083450"/>
            <a:ext cx="570242" cy="570242"/>
          </a:xfrm>
          <a:prstGeom prst="rect">
            <a:avLst/>
          </a:prstGeom>
        </p:spPr>
      </p:pic>
      <p:pic>
        <p:nvPicPr>
          <p:cNvPr id="16" name="Graphique 15" descr="Bulle de conversation">
            <a:extLst>
              <a:ext uri="{FF2B5EF4-FFF2-40B4-BE49-F238E27FC236}">
                <a16:creationId xmlns:a16="http://schemas.microsoft.com/office/drawing/2014/main" id="{52F27D06-F224-4625-9873-1C3F70A5F2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3463" y="7368571"/>
            <a:ext cx="503499" cy="503499"/>
          </a:xfrm>
          <a:prstGeom prst="rect">
            <a:avLst/>
          </a:prstGeom>
        </p:spPr>
      </p:pic>
      <p:pic>
        <p:nvPicPr>
          <p:cNvPr id="19" name="Graphique 18" descr="Bulle de pensée">
            <a:extLst>
              <a:ext uri="{FF2B5EF4-FFF2-40B4-BE49-F238E27FC236}">
                <a16:creationId xmlns:a16="http://schemas.microsoft.com/office/drawing/2014/main" id="{152D624F-C037-4FAE-BC99-95001E84A1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93075" y="7313579"/>
            <a:ext cx="503499" cy="5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6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90622"/>
            <a:ext cx="4166956" cy="68394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Les </a:t>
            </a:r>
            <a:r>
              <a:rPr lang="fr-FR" sz="2400" b="1" dirty="0"/>
              <a:t>délégations </a:t>
            </a:r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26836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230751-3A12-488B-87D0-8B98377A918F}"/>
              </a:ext>
            </a:extLst>
          </p:cNvPr>
          <p:cNvSpPr txBox="1"/>
          <p:nvPr/>
        </p:nvSpPr>
        <p:spPr>
          <a:xfrm>
            <a:off x="1064398" y="1665773"/>
            <a:ext cx="420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Aussi a </a:t>
            </a:r>
            <a:r>
              <a:rPr lang="fr-FR" b="1" dirty="0"/>
              <a:t>45 </a:t>
            </a:r>
            <a:r>
              <a:rPr lang="fr-FR" dirty="0"/>
              <a:t>délégations </a:t>
            </a:r>
          </a:p>
          <a:p>
            <a:r>
              <a:rPr lang="fr-FR" dirty="0"/>
              <a:t>partout en France.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61104" y="1701344"/>
            <a:ext cx="966019" cy="921775"/>
          </a:xfrm>
          <a:prstGeom prst="round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 descr="Carte avec repère">
            <a:extLst>
              <a:ext uri="{FF2B5EF4-FFF2-40B4-BE49-F238E27FC236}">
                <a16:creationId xmlns:a16="http://schemas.microsoft.com/office/drawing/2014/main" id="{98B60F56-732A-489E-83CF-7F97FBB9E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4988" y="1820210"/>
            <a:ext cx="684041" cy="6840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68C28C-0CCA-4F4B-8D0F-7C4A650AC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90" y="1745017"/>
            <a:ext cx="519686" cy="519686"/>
          </a:xfrm>
          <a:prstGeom prst="rect">
            <a:avLst/>
          </a:prstGeom>
        </p:spPr>
      </p:pic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49CC779-88BF-4D95-A31C-DD4184CD2209}"/>
              </a:ext>
            </a:extLst>
          </p:cNvPr>
          <p:cNvSpPr/>
          <p:nvPr/>
        </p:nvSpPr>
        <p:spPr>
          <a:xfrm>
            <a:off x="953425" y="7551165"/>
            <a:ext cx="4951150" cy="195071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1600" b="1" dirty="0">
                <a:solidFill>
                  <a:schemeClr val="tx1"/>
                </a:solidFill>
              </a:rPr>
              <a:t>Les délégations Nous Aussi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ont un délégué local élu, il est le porte parole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de ses collègues et amis.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Les délégations sont accompagnées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et aidées par des personnes de soutien.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1540C6-A0E2-4D11-8C6D-27AA5BAC9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8" y="2595050"/>
            <a:ext cx="6205742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28530-EFB1-42ED-AA94-C1440064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B61A-8C08-4490-8789-4DA263737CD9}" type="slidenum">
              <a:rPr lang="fr-FR" smtClean="0"/>
              <a:t>7</a:t>
            </a:fld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5F0D0-BA81-4CF0-A6FB-93756B02393C}"/>
              </a:ext>
            </a:extLst>
          </p:cNvPr>
          <p:cNvSpPr/>
          <p:nvPr/>
        </p:nvSpPr>
        <p:spPr>
          <a:xfrm>
            <a:off x="0" y="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11D536-0C06-45D2-98EB-478945EB2FD6}"/>
              </a:ext>
            </a:extLst>
          </p:cNvPr>
          <p:cNvSpPr/>
          <p:nvPr/>
        </p:nvSpPr>
        <p:spPr>
          <a:xfrm>
            <a:off x="0" y="9749390"/>
            <a:ext cx="6858000" cy="156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AA26985-DD93-4F2C-89F8-B0CABD7E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63" y="350863"/>
            <a:ext cx="1191103" cy="96346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3C7529B-7C8F-49E4-A340-4A5CA5823ECA}"/>
              </a:ext>
            </a:extLst>
          </p:cNvPr>
          <p:cNvSpPr/>
          <p:nvPr/>
        </p:nvSpPr>
        <p:spPr>
          <a:xfrm>
            <a:off x="676507" y="456591"/>
            <a:ext cx="4166956" cy="68394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L’équipe </a:t>
            </a:r>
          </a:p>
          <a:p>
            <a:r>
              <a:rPr lang="fr-FR" sz="2400" dirty="0"/>
              <a:t>de Nous Aussi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F35CA21-ECBD-42D8-9DB3-FF1AF59C8E00}"/>
              </a:ext>
            </a:extLst>
          </p:cNvPr>
          <p:cNvCxnSpPr>
            <a:cxnSpLocks/>
          </p:cNvCxnSpPr>
          <p:nvPr/>
        </p:nvCxnSpPr>
        <p:spPr>
          <a:xfrm>
            <a:off x="787120" y="1354759"/>
            <a:ext cx="0" cy="1614947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A3230751-3A12-488B-87D0-8B98377A918F}"/>
              </a:ext>
            </a:extLst>
          </p:cNvPr>
          <p:cNvSpPr txBox="1"/>
          <p:nvPr/>
        </p:nvSpPr>
        <p:spPr>
          <a:xfrm>
            <a:off x="928842" y="1208462"/>
            <a:ext cx="4205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L’association Nous Aussi </a:t>
            </a:r>
          </a:p>
          <a:p>
            <a:r>
              <a:rPr lang="fr-FR" dirty="0"/>
              <a:t>est soutenue par l’association Unapei </a:t>
            </a:r>
          </a:p>
          <a:p>
            <a:r>
              <a:rPr lang="fr-FR" dirty="0"/>
              <a:t>qui met à disposition des moyens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Humains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Matériels 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B16A69F-67F4-490B-80AC-A753E895F627}"/>
              </a:ext>
            </a:extLst>
          </p:cNvPr>
          <p:cNvSpPr/>
          <p:nvPr/>
        </p:nvSpPr>
        <p:spPr>
          <a:xfrm>
            <a:off x="5470746" y="1714867"/>
            <a:ext cx="966019" cy="92177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Graphique 10" descr="Porte-documents">
            <a:extLst>
              <a:ext uri="{FF2B5EF4-FFF2-40B4-BE49-F238E27FC236}">
                <a16:creationId xmlns:a16="http://schemas.microsoft.com/office/drawing/2014/main" id="{5746C9F7-3A2D-4858-9CE3-4E794DA1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502" y="2154999"/>
            <a:ext cx="285750" cy="285750"/>
          </a:xfrm>
          <a:prstGeom prst="rect">
            <a:avLst/>
          </a:prstGeom>
        </p:spPr>
      </p:pic>
      <p:pic>
        <p:nvPicPr>
          <p:cNvPr id="13" name="Graphique 12" descr="Brainstorming de groupe">
            <a:extLst>
              <a:ext uri="{FF2B5EF4-FFF2-40B4-BE49-F238E27FC236}">
                <a16:creationId xmlns:a16="http://schemas.microsoft.com/office/drawing/2014/main" id="{DB418FE0-3971-40C6-81BC-C45415A54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8409" y="1800139"/>
            <a:ext cx="616093" cy="616093"/>
          </a:xfrm>
          <a:prstGeom prst="rect">
            <a:avLst/>
          </a:prstGeom>
        </p:spPr>
      </p:pic>
      <p:pic>
        <p:nvPicPr>
          <p:cNvPr id="16" name="Graphique 15" descr="Homme">
            <a:extLst>
              <a:ext uri="{FF2B5EF4-FFF2-40B4-BE49-F238E27FC236}">
                <a16:creationId xmlns:a16="http://schemas.microsoft.com/office/drawing/2014/main" id="{1D9D0176-B9D6-4594-934D-A90D7B182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295" y="7363170"/>
            <a:ext cx="621940" cy="621940"/>
          </a:xfrm>
          <a:prstGeom prst="rect">
            <a:avLst/>
          </a:prstGeom>
        </p:spPr>
      </p:pic>
      <p:pic>
        <p:nvPicPr>
          <p:cNvPr id="22" name="Graphique 21" descr="Femme">
            <a:extLst>
              <a:ext uri="{FF2B5EF4-FFF2-40B4-BE49-F238E27FC236}">
                <a16:creationId xmlns:a16="http://schemas.microsoft.com/office/drawing/2014/main" id="{E63BB99B-C9C1-4266-8E24-D6FE7638D5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9" y="3127104"/>
            <a:ext cx="621939" cy="621939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A36A0D36-7AFD-4BE4-ADF1-F914619A372E}"/>
              </a:ext>
            </a:extLst>
          </p:cNvPr>
          <p:cNvSpPr/>
          <p:nvPr/>
        </p:nvSpPr>
        <p:spPr>
          <a:xfrm>
            <a:off x="1238018" y="2750796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Sandrine Louobot, </a:t>
            </a:r>
            <a:r>
              <a:rPr lang="fr-FR" sz="1600" dirty="0"/>
              <a:t>chargée d’accueil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43D300-1ACE-4766-8987-B7031319217D}"/>
              </a:ext>
            </a:extLst>
          </p:cNvPr>
          <p:cNvSpPr/>
          <p:nvPr/>
        </p:nvSpPr>
        <p:spPr>
          <a:xfrm>
            <a:off x="1249782" y="3121226"/>
            <a:ext cx="4953000" cy="978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Accueil téléphonique de Nous Aussi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Réception des bulletins d’adhésion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Envoi des cartes adhérents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administrative des guides Nous Aussi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63E4C68-BA09-4FEA-AE6C-7C73339241AF}"/>
              </a:ext>
            </a:extLst>
          </p:cNvPr>
          <p:cNvSpPr/>
          <p:nvPr/>
        </p:nvSpPr>
        <p:spPr>
          <a:xfrm>
            <a:off x="1235495" y="4205137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Alice Urvoy de Portzamparc</a:t>
            </a:r>
            <a:r>
              <a:rPr lang="fr-FR" sz="1600" dirty="0"/>
              <a:t>, chargée de mission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716808-4524-4490-AB21-E901440CDB90}"/>
              </a:ext>
            </a:extLst>
          </p:cNvPr>
          <p:cNvSpPr/>
          <p:nvPr/>
        </p:nvSpPr>
        <p:spPr>
          <a:xfrm>
            <a:off x="1249782" y="4602557"/>
            <a:ext cx="4953000" cy="1151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de projets Nous Aussi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Organisation des réunions pour Nous Aussi National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Soutien du Bureau et du Conseil d’Administration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Appui des délégations locales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9" name="Graphique 28" descr="Femme">
            <a:extLst>
              <a:ext uri="{FF2B5EF4-FFF2-40B4-BE49-F238E27FC236}">
                <a16:creationId xmlns:a16="http://schemas.microsoft.com/office/drawing/2014/main" id="{B16593E2-3B14-4C69-A204-4242214D6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9" y="4591706"/>
            <a:ext cx="621939" cy="621939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6BC861E-B922-4BE0-B1E5-8D3239809D16}"/>
              </a:ext>
            </a:extLst>
          </p:cNvPr>
          <p:cNvSpPr/>
          <p:nvPr/>
        </p:nvSpPr>
        <p:spPr>
          <a:xfrm>
            <a:off x="1235493" y="7145986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Florian Prat</a:t>
            </a:r>
            <a:r>
              <a:rPr lang="fr-FR" sz="1600" dirty="0"/>
              <a:t>, agent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BBC65B-8224-4F27-881A-9FF78A81CEA3}"/>
              </a:ext>
            </a:extLst>
          </p:cNvPr>
          <p:cNvSpPr/>
          <p:nvPr/>
        </p:nvSpPr>
        <p:spPr>
          <a:xfrm>
            <a:off x="1249782" y="7528782"/>
            <a:ext cx="4953000" cy="559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logistique des envois des Guides Nous Aussi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Impression des documents statutaires Nous Aussi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7BDA638-14CE-4383-9B59-EB458AE589E4}"/>
              </a:ext>
            </a:extLst>
          </p:cNvPr>
          <p:cNvSpPr/>
          <p:nvPr/>
        </p:nvSpPr>
        <p:spPr>
          <a:xfrm>
            <a:off x="795082" y="9087177"/>
            <a:ext cx="2508250" cy="486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tx1"/>
                </a:solidFill>
              </a:rPr>
              <a:t>Prêt de salles pour la tenue des Bureaux et </a:t>
            </a:r>
          </a:p>
          <a:p>
            <a:r>
              <a:rPr lang="fr-FR" sz="1000" dirty="0">
                <a:solidFill>
                  <a:schemeClr val="tx1"/>
                </a:solidFill>
              </a:rPr>
              <a:t>des Conseils d’Administration</a:t>
            </a:r>
          </a:p>
          <a:p>
            <a:r>
              <a:rPr lang="fr-FR" sz="1000" dirty="0">
                <a:solidFill>
                  <a:schemeClr val="tx1"/>
                </a:solidFill>
              </a:rPr>
              <a:t>Nous Aussi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8B96D47-10E1-47C6-9E3B-3CE7B84EE87B}"/>
              </a:ext>
            </a:extLst>
          </p:cNvPr>
          <p:cNvSpPr/>
          <p:nvPr/>
        </p:nvSpPr>
        <p:spPr>
          <a:xfrm>
            <a:off x="3654772" y="9087178"/>
            <a:ext cx="2575385" cy="5274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00" dirty="0">
                <a:solidFill>
                  <a:schemeClr val="tx1"/>
                </a:solidFill>
              </a:rPr>
              <a:t>Soutien des moyens généraux pour l’organisation </a:t>
            </a:r>
          </a:p>
          <a:p>
            <a:r>
              <a:rPr lang="fr-FR" sz="900" dirty="0">
                <a:solidFill>
                  <a:schemeClr val="tx1"/>
                </a:solidFill>
              </a:rPr>
              <a:t>des Assemblées Générales </a:t>
            </a:r>
          </a:p>
          <a:p>
            <a:r>
              <a:rPr lang="fr-FR" sz="900" dirty="0">
                <a:solidFill>
                  <a:schemeClr val="tx1"/>
                </a:solidFill>
              </a:rPr>
              <a:t>et des Congrès </a:t>
            </a:r>
          </a:p>
        </p:txBody>
      </p:sp>
      <p:pic>
        <p:nvPicPr>
          <p:cNvPr id="36" name="Graphique 35" descr="Réunion">
            <a:extLst>
              <a:ext uri="{FF2B5EF4-FFF2-40B4-BE49-F238E27FC236}">
                <a16:creationId xmlns:a16="http://schemas.microsoft.com/office/drawing/2014/main" id="{C3FE484D-EBB7-4056-B13A-7164FF72F3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4049" y="8889101"/>
            <a:ext cx="486093" cy="486093"/>
          </a:xfrm>
          <a:prstGeom prst="rect">
            <a:avLst/>
          </a:prstGeom>
        </p:spPr>
      </p:pic>
      <p:pic>
        <p:nvPicPr>
          <p:cNvPr id="40" name="Graphique 39" descr="Engrenages">
            <a:extLst>
              <a:ext uri="{FF2B5EF4-FFF2-40B4-BE49-F238E27FC236}">
                <a16:creationId xmlns:a16="http://schemas.microsoft.com/office/drawing/2014/main" id="{7A87632E-7533-4A0E-968C-7C8C31E652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1579" y="8965699"/>
            <a:ext cx="426496" cy="426496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FDC74A3-8688-41DD-864D-90FF5332CE0B}"/>
              </a:ext>
            </a:extLst>
          </p:cNvPr>
          <p:cNvSpPr/>
          <p:nvPr/>
        </p:nvSpPr>
        <p:spPr>
          <a:xfrm>
            <a:off x="1235493" y="5870172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Inès Fixari</a:t>
            </a:r>
            <a:r>
              <a:rPr lang="fr-FR" sz="1600" dirty="0"/>
              <a:t>, alternante chargée de mission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618A2-6E5A-4B39-B4E3-36EB738290E7}"/>
              </a:ext>
            </a:extLst>
          </p:cNvPr>
          <p:cNvSpPr/>
          <p:nvPr/>
        </p:nvSpPr>
        <p:spPr>
          <a:xfrm>
            <a:off x="1235493" y="6281511"/>
            <a:ext cx="4953000" cy="759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Soutien à la gestion et à la coordination de projets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Communication entre les délégations locales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Créer du lien entre Nous Aussi National et les délégations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38" name="Graphique 37" descr="Femme">
            <a:extLst>
              <a:ext uri="{FF2B5EF4-FFF2-40B4-BE49-F238E27FC236}">
                <a16:creationId xmlns:a16="http://schemas.microsoft.com/office/drawing/2014/main" id="{4308393D-348B-459F-A211-E36B62230C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8" y="6283588"/>
            <a:ext cx="621939" cy="6219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5D4374A-A03C-4ACB-8102-95DBF60748BF}"/>
              </a:ext>
            </a:extLst>
          </p:cNvPr>
          <p:cNvSpPr/>
          <p:nvPr/>
        </p:nvSpPr>
        <p:spPr>
          <a:xfrm>
            <a:off x="1277157" y="8573854"/>
            <a:ext cx="4953000" cy="359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Gestion de la comptabilité </a:t>
            </a:r>
          </a:p>
          <a:p>
            <a:pPr lvl="1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50931FF-6575-4A0F-8745-09B667DAD5EF}"/>
              </a:ext>
            </a:extLst>
          </p:cNvPr>
          <p:cNvSpPr/>
          <p:nvPr/>
        </p:nvSpPr>
        <p:spPr>
          <a:xfrm>
            <a:off x="1213027" y="8192565"/>
            <a:ext cx="4943475" cy="29226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/>
              <a:t>Stéphanie Geffroy</a:t>
            </a:r>
            <a:r>
              <a:rPr lang="fr-FR" sz="1600" dirty="0"/>
              <a:t>, comptable </a:t>
            </a:r>
          </a:p>
        </p:txBody>
      </p:sp>
      <p:pic>
        <p:nvPicPr>
          <p:cNvPr id="39" name="Graphique 38" descr="Femme">
            <a:extLst>
              <a:ext uri="{FF2B5EF4-FFF2-40B4-BE49-F238E27FC236}">
                <a16:creationId xmlns:a16="http://schemas.microsoft.com/office/drawing/2014/main" id="{4B362EC1-122A-4839-B5EC-F502E78F0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087" y="8286440"/>
            <a:ext cx="621939" cy="6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327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ous Aus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1154"/>
      </a:accent1>
      <a:accent2>
        <a:srgbClr val="FA8500"/>
      </a:accent2>
      <a:accent3>
        <a:srgbClr val="59C9AE"/>
      </a:accent3>
      <a:accent4>
        <a:srgbClr val="F8CF3A"/>
      </a:accent4>
      <a:accent5>
        <a:srgbClr val="1AA7E5"/>
      </a:accent5>
      <a:accent6>
        <a:srgbClr val="F0007A"/>
      </a:accent6>
      <a:hlink>
        <a:srgbClr val="0563C1"/>
      </a:hlink>
      <a:folHlink>
        <a:srgbClr val="954F72"/>
      </a:folHlink>
    </a:clrScheme>
    <a:fontScheme name="Nous Aussi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571</Words>
  <Application>Microsoft Office PowerPoint</Application>
  <PresentationFormat>Format A4 (210 x 297 mm)</PresentationFormat>
  <Paragraphs>152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Alice URVOY de PORTZAMPARC</dc:creator>
  <cp:lastModifiedBy>Ines Fixari</cp:lastModifiedBy>
  <cp:revision>80</cp:revision>
  <dcterms:created xsi:type="dcterms:W3CDTF">2023-08-03T12:37:56Z</dcterms:created>
  <dcterms:modified xsi:type="dcterms:W3CDTF">2026-06-24T13:28:37Z</dcterms:modified>
</cp:coreProperties>
</file>